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10972800"/>
  <p:notesSz cx="10972800" cy="14630400"/>
  <p:embeddedFontLst>
    <p:embeddedFont>
      <p:font typeface="Instrument Sans Semi Bold"/>
      <p:regular r:id="rId20"/>
    </p:embeddedFont>
    <p:embeddedFont>
      <p:font typeface="Instrument Sans Semi Bold"/>
      <p:regular r:id="rId21"/>
    </p:embeddedFont>
    <p:embeddedFont>
      <p:font typeface="Instrument Sans Semi Bold"/>
      <p:regular r:id="rId22"/>
    </p:embeddedFont>
    <p:embeddedFont>
      <p:font typeface="Instrument Sans Semi Bold"/>
      <p:regular r:id="rId23"/>
    </p:embeddedFont>
    <p:embeddedFont>
      <p:font typeface="Instrument Sans Medium"/>
      <p:regular r:id="rId24"/>
    </p:embeddedFont>
    <p:embeddedFont>
      <p:font typeface="Instrument Sans Medium"/>
      <p:regular r:id="rId25"/>
    </p:embeddedFont>
    <p:embeddedFont>
      <p:font typeface="Instrument Sans Medium"/>
      <p:regular r:id="rId26"/>
    </p:embeddedFont>
    <p:embeddedFont>
      <p:font typeface="Instrument Sans Medium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svg"/><Relationship Id="rId4" Type="http://schemas.openxmlformats.org/officeDocument/2006/relationships/image" Target="../media/image-12-4.png"/><Relationship Id="rId5" Type="http://schemas.openxmlformats.org/officeDocument/2006/relationships/image" Target="../media/image-12-5.svg"/><Relationship Id="rId6" Type="http://schemas.openxmlformats.org/officeDocument/2006/relationships/image" Target="../media/image-12-6.png"/><Relationship Id="rId7" Type="http://schemas.openxmlformats.org/officeDocument/2006/relationships/image" Target="../media/image-12-7.sv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8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Public Transport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66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861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ABHAS CHAUDHARI                                    30113659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792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PALLELA THARUN VENKAT                   30113653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973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CHAVVAKULA SATYA VINAY                 30113675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7153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RAJASRI VADLA                                               30113535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73334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NAKKA SARITHA                                            30113679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79514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RAJOLI THRISHA REDDY                          30113680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774"/>
            <a:ext cx="7522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Route Performance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41715"/>
            <a:ext cx="7556421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0670" y="3272195"/>
            <a:ext cx="907256" cy="1306949"/>
          </a:xfrm>
          <a:prstGeom prst="roundRect">
            <a:avLst>
              <a:gd name="adj" fmla="val 18470"/>
            </a:avLst>
          </a:prstGeom>
          <a:solidFill>
            <a:srgbClr val="CEE6F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4158" y="3755469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4740" y="3499009"/>
            <a:ext cx="2837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Kakinada-Vijayawada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44740" y="3989427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demand route with strong occupancy.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0190" y="4836438"/>
            <a:ext cx="7556421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10670" y="4866918"/>
            <a:ext cx="907256" cy="1306949"/>
          </a:xfrm>
          <a:prstGeom prst="roundRect">
            <a:avLst>
              <a:gd name="adj" fmla="val 18470"/>
            </a:avLst>
          </a:prstGeom>
          <a:solidFill>
            <a:srgbClr val="CEE6FD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4158" y="5350193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44740" y="5093732"/>
            <a:ext cx="3673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Hyderabad-Visakhapatnam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44740" y="5584150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city connection with significant passenger traffic.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6431161"/>
            <a:ext cx="7556421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10670" y="6461641"/>
            <a:ext cx="907256" cy="1306949"/>
          </a:xfrm>
          <a:prstGeom prst="roundRect">
            <a:avLst>
              <a:gd name="adj" fmla="val 18470"/>
            </a:avLst>
          </a:prstGeom>
          <a:solidFill>
            <a:srgbClr val="CEE6FD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4158" y="6944916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44740" y="6688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 Patterns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44740" y="7178873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August and May are peak months for demand.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280190" y="80542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Insights inform route adjustments, resource allocation, and targeted marketing.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64700"/>
            <a:ext cx="102549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 &amp; Strategic 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404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Findings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61925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Major city routes exceed 70% occupancy.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6347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August and May show peak passenger demand.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70769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routes have shorter distances, higher occupancy.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8820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Fuel consumption patterns reveal optimization.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540454"/>
            <a:ext cx="48470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Actionable Recommendations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61925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Reallocate fleet to high-demand routes.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6347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extra buses during peak months.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70769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monthly performance monitoring.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75191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driver behavior and fuel tracking.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8579406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B5DAFC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8923496"/>
            <a:ext cx="283488" cy="22681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530906" y="886289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Data-driven decisions optimize operations, reduce costs, improve satisfaction, and maximize revenue.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38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Enhancements: ML Integration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281154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662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Demand Forecasting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1524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 passenger demand and seasonal patterns for optimal resource allocation.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533185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6182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Route Optimization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3790" y="66727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route planning and efficient bus/driver allocation based on demand.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785217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8702635"/>
            <a:ext cx="3247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Optimizations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91930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traffic analysis, dynamic pricing, and adaptive scheduling for instant responses.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42317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700"/>
              </a:lnSpc>
              <a:buNone/>
            </a:pPr>
            <a:r>
              <a:rPr lang="en-US" sz="1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You!</a:t>
            </a:r>
            <a:endParaRPr lang="en-US" sz="13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709755"/>
            <a:ext cx="117723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 Why Public Transport Optimization Matters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9855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66376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Underutilized or overcrowded routes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70798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Inconsistent fuel efficiency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75220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revenue per kilometer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9642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operational visibility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85311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9855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Goal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599521" y="663761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 raw operational data into actionable insights, enabling data-driven scheduling and optimized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713" y="619958"/>
            <a:ext cx="5631537" cy="703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Technologies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4713" y="1999417"/>
            <a:ext cx="7567374" cy="1666161"/>
          </a:xfrm>
          <a:prstGeom prst="roundRect">
            <a:avLst>
              <a:gd name="adj" fmla="val 8781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274713" y="1968937"/>
            <a:ext cx="7567374" cy="121920"/>
          </a:xfrm>
          <a:prstGeom prst="roundRect">
            <a:avLst>
              <a:gd name="adj" fmla="val 166287"/>
            </a:avLst>
          </a:prstGeom>
          <a:solidFill>
            <a:srgbClr val="84C1FA"/>
          </a:solidFill>
          <a:ln/>
        </p:spPr>
      </p:sp>
      <p:sp>
        <p:nvSpPr>
          <p:cNvPr id="6" name="Shape 3"/>
          <p:cNvSpPr/>
          <p:nvPr/>
        </p:nvSpPr>
        <p:spPr>
          <a:xfrm>
            <a:off x="9720560" y="1661636"/>
            <a:ext cx="675680" cy="675680"/>
          </a:xfrm>
          <a:prstGeom prst="roundRect">
            <a:avLst>
              <a:gd name="adj" fmla="val 135330"/>
            </a:avLst>
          </a:prstGeom>
          <a:solidFill>
            <a:srgbClr val="84C1FA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3205" y="1864281"/>
            <a:ext cx="270272" cy="2702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30340" y="2562463"/>
            <a:ext cx="28372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 + Apache Spark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30340" y="3049548"/>
            <a:ext cx="705612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Distributed data processing for large-scale ETL operations.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74713" y="4228505"/>
            <a:ext cx="7567374" cy="1666161"/>
          </a:xfrm>
          <a:prstGeom prst="roundRect">
            <a:avLst>
              <a:gd name="adj" fmla="val 8781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6274713" y="4198025"/>
            <a:ext cx="7567374" cy="121920"/>
          </a:xfrm>
          <a:prstGeom prst="roundRect">
            <a:avLst>
              <a:gd name="adj" fmla="val 166287"/>
            </a:avLst>
          </a:prstGeom>
          <a:solidFill>
            <a:srgbClr val="84C1FA"/>
          </a:solidFill>
          <a:ln/>
        </p:spPr>
      </p:sp>
      <p:sp>
        <p:nvSpPr>
          <p:cNvPr id="12" name="Shape 8"/>
          <p:cNvSpPr/>
          <p:nvPr/>
        </p:nvSpPr>
        <p:spPr>
          <a:xfrm>
            <a:off x="9720560" y="3890724"/>
            <a:ext cx="675680" cy="675680"/>
          </a:xfrm>
          <a:prstGeom prst="roundRect">
            <a:avLst>
              <a:gd name="adj" fmla="val 135330"/>
            </a:avLst>
          </a:prstGeom>
          <a:solidFill>
            <a:srgbClr val="84C1F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3205" y="4093369"/>
            <a:ext cx="270272" cy="27027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530340" y="4791551"/>
            <a:ext cx="28157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PostgreSQL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530340" y="5278636"/>
            <a:ext cx="705612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relational database for structured storage and queries.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274713" y="6457593"/>
            <a:ext cx="7567374" cy="1666161"/>
          </a:xfrm>
          <a:prstGeom prst="roundRect">
            <a:avLst>
              <a:gd name="adj" fmla="val 8781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6274713" y="6427113"/>
            <a:ext cx="7567374" cy="121920"/>
          </a:xfrm>
          <a:prstGeom prst="roundRect">
            <a:avLst>
              <a:gd name="adj" fmla="val 166287"/>
            </a:avLst>
          </a:prstGeom>
          <a:solidFill>
            <a:srgbClr val="84C1FA"/>
          </a:solidFill>
          <a:ln/>
        </p:spPr>
      </p:sp>
      <p:sp>
        <p:nvSpPr>
          <p:cNvPr id="18" name="Shape 13"/>
          <p:cNvSpPr/>
          <p:nvPr/>
        </p:nvSpPr>
        <p:spPr>
          <a:xfrm>
            <a:off x="9720560" y="6119813"/>
            <a:ext cx="675680" cy="675680"/>
          </a:xfrm>
          <a:prstGeom prst="roundRect">
            <a:avLst>
              <a:gd name="adj" fmla="val 135330"/>
            </a:avLst>
          </a:prstGeom>
          <a:solidFill>
            <a:srgbClr val="84C1FA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3205" y="6322457"/>
            <a:ext cx="270272" cy="27027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30340" y="7020639"/>
            <a:ext cx="28157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6530340" y="7507724"/>
            <a:ext cx="705612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Enterprise visualization for interactive dashboards and reporting.</a:t>
            </a:r>
            <a:endParaRPr lang="en-US" sz="1750" dirty="0"/>
          </a:p>
        </p:txBody>
      </p:sp>
      <p:sp>
        <p:nvSpPr>
          <p:cNvPr id="22" name="Shape 16"/>
          <p:cNvSpPr/>
          <p:nvPr/>
        </p:nvSpPr>
        <p:spPr>
          <a:xfrm>
            <a:off x="6274713" y="8686681"/>
            <a:ext cx="7567374" cy="1666161"/>
          </a:xfrm>
          <a:prstGeom prst="roundRect">
            <a:avLst>
              <a:gd name="adj" fmla="val 8781"/>
            </a:avLst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6274713" y="8656201"/>
            <a:ext cx="7567374" cy="121920"/>
          </a:xfrm>
          <a:prstGeom prst="roundRect">
            <a:avLst>
              <a:gd name="adj" fmla="val 166287"/>
            </a:avLst>
          </a:prstGeom>
          <a:solidFill>
            <a:srgbClr val="84C1FA"/>
          </a:solidFill>
          <a:ln/>
        </p:spPr>
      </p:sp>
      <p:sp>
        <p:nvSpPr>
          <p:cNvPr id="24" name="Shape 18"/>
          <p:cNvSpPr/>
          <p:nvPr/>
        </p:nvSpPr>
        <p:spPr>
          <a:xfrm>
            <a:off x="9720560" y="8348901"/>
            <a:ext cx="675680" cy="675680"/>
          </a:xfrm>
          <a:prstGeom prst="roundRect">
            <a:avLst>
              <a:gd name="adj" fmla="val 135330"/>
            </a:avLst>
          </a:prstGeom>
          <a:solidFill>
            <a:srgbClr val="84C1FA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23205" y="8551545"/>
            <a:ext cx="270272" cy="27027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530340" y="9249728"/>
            <a:ext cx="28157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CSV Data Sources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6530340" y="9736812"/>
            <a:ext cx="705612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Raw operational data from APSRTC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5618"/>
            <a:ext cx="7046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Pipeline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1345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Extract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8517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Raw CSV data from APSRTC systems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49544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722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Transform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21267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Spark processes data: cleaning, enrichment, KPI calculation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1652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392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88252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Structured tables stored in PostgreSQL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75261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7752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824341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 dashboards deliver insights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8613"/>
            <a:ext cx="7860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Extract Phase: Data Ingestion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10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06065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980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470791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Raw CSV files are extracted directly from APSRTC's operational systems, capturing up-to-date transportation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510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06065"/>
            <a:ext cx="6408063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980373"/>
            <a:ext cx="3347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Data Fields Captured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47079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data fields captured from bus routes include: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28548" y="396978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route_id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Unique identifier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28548" y="4411980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depot_name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Operating location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428548" y="485417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passengers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Total count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428548" y="529637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capacity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Max bus capacity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573857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distance_km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Route distance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618077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Total fare collected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28548" y="662297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fuel_liters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Fuel consumed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73827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7737753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0" name="Text 18"/>
          <p:cNvSpPr/>
          <p:nvPr/>
        </p:nvSpPr>
        <p:spPr>
          <a:xfrm>
            <a:off x="793790" y="79120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Schema Validation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840247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is validated against a predefined schema for conformity, consistent data types, and structural integrity.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428548" y="73827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7737753"/>
            <a:ext cx="6408063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4" name="Text 22"/>
          <p:cNvSpPr/>
          <p:nvPr/>
        </p:nvSpPr>
        <p:spPr>
          <a:xfrm>
            <a:off x="7428548" y="79120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Initial Data Cleaning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428548" y="8402479"/>
            <a:ext cx="6408063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is cleaned by removing records with missing critical values. Records with zero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distance_km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fuel_liters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are filtered out.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028" y="735449"/>
            <a:ext cx="7517368" cy="536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Transform Phase: Making Data Useful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1028" y="1529596"/>
            <a:ext cx="17168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1028" y="1798439"/>
            <a:ext cx="7941945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01028" y="1930003"/>
            <a:ext cx="2467808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Starting with Clean Data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01028" y="2301240"/>
            <a:ext cx="7941945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phase begins with clean data from the 'Extract' step, ensuring high-quality information for subsequent processes.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1028" y="3150989"/>
            <a:ext cx="17168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1028" y="3419832"/>
            <a:ext cx="7941945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601028" y="3551396"/>
            <a:ext cx="2372558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Calculating Key Metrics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01028" y="3922633"/>
            <a:ext cx="794194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Critical metrics are calculated to support operational improvements: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01028" y="4300299"/>
            <a:ext cx="794194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Fuel Efficiency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01028" y="4634984"/>
            <a:ext cx="794194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per Kilometer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01028" y="4969669"/>
            <a:ext cx="794194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 Occupancy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01028" y="5544741"/>
            <a:ext cx="17168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1028" y="5813584"/>
            <a:ext cx="7941945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4"/>
          <p:cNvSpPr/>
          <p:nvPr/>
        </p:nvSpPr>
        <p:spPr>
          <a:xfrm>
            <a:off x="601028" y="5945148"/>
            <a:ext cx="2644378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Integrating Temporal Data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601028" y="6316385"/>
            <a:ext cx="7941945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Time-related information (`time_of_day`, `hour`) is incorporated to understand peak travel times and refine scheduling.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01028" y="7166134"/>
            <a:ext cx="17168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01028" y="7434977"/>
            <a:ext cx="7941945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1" name="Text 18"/>
          <p:cNvSpPr/>
          <p:nvPr/>
        </p:nvSpPr>
        <p:spPr>
          <a:xfrm>
            <a:off x="601028" y="7566541"/>
            <a:ext cx="311729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Identifying Aggregate Patterns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601028" y="7937778"/>
            <a:ext cx="7941945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Information is aggregated by `route` and month to reveal patterns like seasonal ridership variations, supporting proactive planning.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601028" y="8787527"/>
            <a:ext cx="17168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350" dirty="0"/>
          </a:p>
        </p:txBody>
      </p:sp>
      <p:sp>
        <p:nvSpPr>
          <p:cNvPr id="24" name="Shape 21"/>
          <p:cNvSpPr/>
          <p:nvPr/>
        </p:nvSpPr>
        <p:spPr>
          <a:xfrm>
            <a:off x="601028" y="9056370"/>
            <a:ext cx="7941945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5" name="Text 22"/>
          <p:cNvSpPr/>
          <p:nvPr/>
        </p:nvSpPr>
        <p:spPr>
          <a:xfrm>
            <a:off x="601028" y="9187934"/>
            <a:ext cx="317944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Generating Specialized Reports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601028" y="9559171"/>
            <a:ext cx="7941945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Customized reports (e.g., route performance, fuel consumption) are created to guide strategic decisions.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59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280" y="3120747"/>
            <a:ext cx="7934325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 Phase: PostgreSQL Storage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280" y="4067175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Transformed data is loaded into PostgreSQL, ensuring accessibility, quality, and integrity for analysis.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6280" y="4624745"/>
            <a:ext cx="6496645" cy="613886"/>
          </a:xfrm>
          <a:prstGeom prst="roundRect">
            <a:avLst>
              <a:gd name="adj" fmla="val 480057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3811072" y="4739878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20829" y="5443180"/>
            <a:ext cx="3467933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Establish Secure Connection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20829" y="5885736"/>
            <a:ext cx="608754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Establish secure connections to the PostgreSQL database for data transfer.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475" y="4624745"/>
            <a:ext cx="6496645" cy="613886"/>
          </a:xfrm>
          <a:prstGeom prst="roundRect">
            <a:avLst>
              <a:gd name="adj" fmla="val 480057"/>
            </a:avLst>
          </a:prstGeom>
          <a:solidFill>
            <a:srgbClr val="CEE6FD"/>
          </a:solidFill>
          <a:ln/>
        </p:spPr>
      </p:sp>
      <p:sp>
        <p:nvSpPr>
          <p:cNvPr id="10" name="Text 7"/>
          <p:cNvSpPr/>
          <p:nvPr/>
        </p:nvSpPr>
        <p:spPr>
          <a:xfrm>
            <a:off x="10512266" y="4739878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622024" y="5443180"/>
            <a:ext cx="334934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and Prepare Schema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622024" y="5885736"/>
            <a:ext cx="60875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fuel_efficiency_top_bottom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622024" y="6284714"/>
            <a:ext cx="60875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revenue_per_km_top_bottom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622024" y="6683693"/>
            <a:ext cx="60875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load_factor_summary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622024" y="7082671"/>
            <a:ext cx="60875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peak_congestion_day_month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622024" y="7481649"/>
            <a:ext cx="60875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underutilized_routes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622024" y="7880628"/>
            <a:ext cx="60875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overcrowded_routes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16280" y="8617148"/>
            <a:ext cx="6496645" cy="613886"/>
          </a:xfrm>
          <a:prstGeom prst="roundRect">
            <a:avLst>
              <a:gd name="adj" fmla="val 480057"/>
            </a:avLst>
          </a:prstGeom>
          <a:solidFill>
            <a:srgbClr val="CEE6FD"/>
          </a:solidFill>
          <a:ln/>
        </p:spPr>
      </p:sp>
      <p:sp>
        <p:nvSpPr>
          <p:cNvPr id="19" name="Text 16"/>
          <p:cNvSpPr/>
          <p:nvPr/>
        </p:nvSpPr>
        <p:spPr>
          <a:xfrm>
            <a:off x="3811072" y="8732282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920829" y="9435584"/>
            <a:ext cx="2810470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 Transformed Data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920829" y="9878139"/>
            <a:ext cx="60875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Efficiently transfer validated, transformed data into new tables.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417475" y="8617148"/>
            <a:ext cx="6496645" cy="613886"/>
          </a:xfrm>
          <a:prstGeom prst="roundRect">
            <a:avLst>
              <a:gd name="adj" fmla="val 480057"/>
            </a:avLst>
          </a:prstGeom>
          <a:solidFill>
            <a:srgbClr val="CEE6FD"/>
          </a:solidFill>
          <a:ln/>
        </p:spPr>
      </p:sp>
      <p:sp>
        <p:nvSpPr>
          <p:cNvPr id="23" name="Text 20"/>
          <p:cNvSpPr/>
          <p:nvPr/>
        </p:nvSpPr>
        <p:spPr>
          <a:xfrm>
            <a:off x="10512266" y="8732282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7622024" y="9435584"/>
            <a:ext cx="364009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 Data Integrity Checks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7622024" y="9878139"/>
            <a:ext cx="60875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Validate data integrity and quality post-loading for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874"/>
            <a:ext cx="106126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Performance Indicators for APSRTC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57281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077278" y="2525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927860" y="2284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Occupancy Rate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927860" y="2774513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Formula: (Passengers / Total Seats) × 100%. Measures passenger capacity utilization for efficient resource use.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644979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1077278" y="41127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927860" y="3871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Fuel Efficiency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927860" y="4362212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Formula: Distance (km) / Fuel Consumed (liters). Crucial for cost control and identifying inefficient vehicles.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232678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CEE6FD"/>
          </a:solidFill>
          <a:ln/>
        </p:spPr>
      </p:sp>
      <p:sp>
        <p:nvSpPr>
          <p:cNvPr id="12" name="Text 10"/>
          <p:cNvSpPr/>
          <p:nvPr/>
        </p:nvSpPr>
        <p:spPr>
          <a:xfrm>
            <a:off x="1077278" y="57004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927860" y="5459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per KM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927860" y="5949910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Formula: Total Revenue / Total Kilometers Operated. Measures financial productivity to identify profitable routes.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6820376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CEE6FD"/>
          </a:solidFill>
          <a:ln/>
        </p:spPr>
      </p:sp>
      <p:sp>
        <p:nvSpPr>
          <p:cNvPr id="16" name="Text 14"/>
          <p:cNvSpPr/>
          <p:nvPr/>
        </p:nvSpPr>
        <p:spPr>
          <a:xfrm>
            <a:off x="1077278" y="74425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927860" y="7047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 Factor (%)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927860" y="7537609"/>
            <a:ext cx="119087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Formula: (Actual Usage / Max Capacity) × 100%. Measures overall vehicle capacity utilization for optimal deployment.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8717042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CEE6FD"/>
          </a:solidFill>
          <a:ln/>
        </p:spPr>
      </p:sp>
      <p:sp>
        <p:nvSpPr>
          <p:cNvPr id="20" name="Text 18"/>
          <p:cNvSpPr/>
          <p:nvPr/>
        </p:nvSpPr>
        <p:spPr>
          <a:xfrm>
            <a:off x="1077278" y="9184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1927860" y="8943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Peak Congestion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927860" y="9434274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Metric: Delay Duration &amp; Frequency. Focuses on mitigating high-demand challenges and optimizing scheduling.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2118"/>
            <a:ext cx="10739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Dashboard: Actionable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64525"/>
            <a:ext cx="11416903" cy="64060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2025-11-07T07:32:09Z</dcterms:created>
  <dcterms:modified xsi:type="dcterms:W3CDTF">2025-11-07T07:32:09Z</dcterms:modified>
</cp:coreProperties>
</file>